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rygada 1918" panose="020B0604020202020204" charset="0"/>
      <p:regular r:id="rId9"/>
    </p:embeddedFont>
    <p:embeddedFont>
      <p:font typeface="Brygada 1918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CD3"/>
    <a:srgbClr val="FCE7C8"/>
    <a:srgbClr val="F8C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68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6118" y="2914358"/>
            <a:ext cx="871356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Predicting Student Grades: An Analytics Approach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298675" y="4686452"/>
            <a:ext cx="5462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Leveraging Machine Learning to Enhance Education Outcomes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7564993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Challenge: Early Identification of At-Risk Students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89503" y="2086332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 education, proactive intervention is key to student success. Our goal is to develop a robust predictive model that estimates students' final grades early in the academic cycle.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9503" y="3423047"/>
            <a:ext cx="7564993" cy="1721644"/>
          </a:xfrm>
          <a:prstGeom prst="roundRect">
            <a:avLst>
              <a:gd name="adj" fmla="val 8498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9023" y="3423047"/>
            <a:ext cx="121920" cy="1721644"/>
          </a:xfrm>
          <a:prstGeom prst="roundRect">
            <a:avLst>
              <a:gd name="adj" fmla="val 277528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136928" y="3679031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36928" y="4166711"/>
            <a:ext cx="696158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Estimate students' final grades (G3) using various factors to help educators identify and support at-risk students before it's too late.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9503" y="5370195"/>
            <a:ext cx="7564993" cy="2240518"/>
          </a:xfrm>
          <a:prstGeom prst="roundRect">
            <a:avLst>
              <a:gd name="adj" fmla="val 6530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9023" y="5370195"/>
            <a:ext cx="121920" cy="2240518"/>
          </a:xfrm>
          <a:prstGeom prst="roundRect">
            <a:avLst>
              <a:gd name="adj" fmla="val 277528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1136928" y="5626179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6928" y="6113859"/>
            <a:ext cx="696158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Demographic factors (e.g., age, sex, address)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36928" y="6553795"/>
            <a:ext cx="696158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Social factors (e.g., family size, parent's job, home support)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6928" y="6993731"/>
            <a:ext cx="696158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Academic factors (e.g., study time, attendance, prior grades)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019" y="549409"/>
            <a:ext cx="8507016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Methodology: Building the Predictive Model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24019" y="1223760"/>
            <a:ext cx="131823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approach combines data loading, preprocessing, exploratory data analysis, and the training of multiple machine learning algorithms to find the most accurate predictor.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4019" y="2051489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24019" y="2480583"/>
            <a:ext cx="4256246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724019" y="2763463"/>
            <a:ext cx="334589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Acquisition &amp; Loading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4019" y="3210780"/>
            <a:ext cx="4256246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Utilize the student performance dataset from Kaggle, ensuring proper file parsing and handling potential errors.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187077" y="2051489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187077" y="2480583"/>
            <a:ext cx="4256246" cy="2286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0" name="Text 8"/>
          <p:cNvSpPr/>
          <p:nvPr/>
        </p:nvSpPr>
        <p:spPr>
          <a:xfrm>
            <a:off x="5187077" y="2763463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187077" y="3210780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Clean and transform the data, including encoding categorical variables and managing any missing values. This ensures data readiness for model training.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650135" y="2051489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9650135" y="2480583"/>
            <a:ext cx="4256246" cy="2286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12"/>
          <p:cNvSpPr/>
          <p:nvPr/>
        </p:nvSpPr>
        <p:spPr>
          <a:xfrm>
            <a:off x="9650135" y="2763463"/>
            <a:ext cx="390834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Exploratory Data Analysis (EDA)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650135" y="3210780"/>
            <a:ext cx="4256246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Gain insights into the dataset's characteristics, including grade distribution, feature correlations, and the impact of key factors like study time and past failures.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24019" y="513848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2400" dirty="0"/>
          </a:p>
        </p:txBody>
      </p:sp>
      <p:sp>
        <p:nvSpPr>
          <p:cNvPr id="17" name="Shape 15"/>
          <p:cNvSpPr/>
          <p:nvPr/>
        </p:nvSpPr>
        <p:spPr>
          <a:xfrm>
            <a:off x="724019" y="5511827"/>
            <a:ext cx="6487716" cy="2286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8" name="Text 16"/>
          <p:cNvSpPr/>
          <p:nvPr/>
        </p:nvSpPr>
        <p:spPr>
          <a:xfrm>
            <a:off x="724019" y="5805859"/>
            <a:ext cx="348888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Training &amp; Evaluation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24019" y="6253177"/>
            <a:ext cx="6487716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 and train various Scikit-learn regression models (Linear, Ridge, Lasso, Random Forest, Gradient Boosting, SVR). Evaluate performance using metrics like RMSE, MAE, and R² score.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418546" y="513848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7418546" y="5511827"/>
            <a:ext cx="6487835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2" name="Text 20"/>
          <p:cNvSpPr/>
          <p:nvPr/>
        </p:nvSpPr>
        <p:spPr>
          <a:xfrm>
            <a:off x="7418546" y="5805859"/>
            <a:ext cx="479286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Importance &amp; Risk Assessment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418546" y="6253177"/>
            <a:ext cx="6487835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Analyze the significance of each feature and use the best-performing model to categorize students into risk levels (High, Moderate, Safe).</a:t>
            </a:r>
            <a:endParaRPr lang="en-US" sz="20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D434B0-8D63-5C7E-C3DB-C11AB9480EF0}"/>
              </a:ext>
            </a:extLst>
          </p:cNvPr>
          <p:cNvSpPr/>
          <p:nvPr/>
        </p:nvSpPr>
        <p:spPr>
          <a:xfrm>
            <a:off x="12634332" y="7449015"/>
            <a:ext cx="1862253" cy="734865"/>
          </a:xfrm>
          <a:prstGeom prst="roundRect">
            <a:avLst/>
          </a:prstGeom>
          <a:solidFill>
            <a:srgbClr val="FDEC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849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Insights: Unpacking Student Performance Factors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5" y="990140"/>
            <a:ext cx="3813453" cy="29127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62008" y="1073695"/>
            <a:ext cx="17647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Study Time vs. Final Grade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42557"/>
            <a:ext cx="3605151" cy="327444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807" y="856326"/>
            <a:ext cx="3540947" cy="29557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62009" y="4921519"/>
            <a:ext cx="10540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Final Grade Distribution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4262008" y="5267787"/>
            <a:ext cx="288592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distribution of final grades often follows a bell-shaped curve, with a concentration around the mean. This visualization helps us understand the overall academic landscape.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85" y="4542557"/>
            <a:ext cx="3813453" cy="3131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113813" y="990140"/>
            <a:ext cx="18570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Past Failures vs. Final Grade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11113814" y="1280652"/>
            <a:ext cx="2702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strong inverse relationship exists: an increase in prior academic failures correlates with a decrease in average final grades.</a:t>
            </a: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F20846-D83D-A9E0-1C63-F2619017858D}"/>
              </a:ext>
            </a:extLst>
          </p:cNvPr>
          <p:cNvSpPr/>
          <p:nvPr/>
        </p:nvSpPr>
        <p:spPr>
          <a:xfrm>
            <a:off x="12634332" y="7449015"/>
            <a:ext cx="1862253" cy="734865"/>
          </a:xfrm>
          <a:prstGeom prst="roundRect">
            <a:avLst/>
          </a:prstGeom>
          <a:solidFill>
            <a:srgbClr val="FDEC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0C37B0BC-1069-9C42-3B70-7DB0CC7CE6E1}"/>
              </a:ext>
            </a:extLst>
          </p:cNvPr>
          <p:cNvSpPr/>
          <p:nvPr/>
        </p:nvSpPr>
        <p:spPr>
          <a:xfrm>
            <a:off x="4262009" y="1448902"/>
            <a:ext cx="3097798" cy="970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Students dedicating more weekly study hours tend to achieve </a:t>
            </a:r>
          </a:p>
          <a:p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Higher final grades, with a clear positive correlation observed </a:t>
            </a:r>
          </a:p>
          <a:p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across categories</a:t>
            </a:r>
            <a:endParaRPr lang="en-US" sz="16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1F9C2877-A1FE-ECF8-A048-337197C17EE0}"/>
              </a:ext>
            </a:extLst>
          </p:cNvPr>
          <p:cNvSpPr/>
          <p:nvPr/>
        </p:nvSpPr>
        <p:spPr>
          <a:xfrm>
            <a:off x="11113814" y="4908414"/>
            <a:ext cx="18570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</a:rPr>
              <a:t>Work Flow Diagram</a:t>
            </a:r>
            <a:endParaRPr lang="en-US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C03C2358-C961-5ABB-99D1-FAD56C370FB1}"/>
              </a:ext>
            </a:extLst>
          </p:cNvPr>
          <p:cNvSpPr/>
          <p:nvPr/>
        </p:nvSpPr>
        <p:spPr>
          <a:xfrm>
            <a:off x="11087618" y="5449238"/>
            <a:ext cx="2702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This showing how the </a:t>
            </a:r>
            <a:r>
              <a:rPr lang="en-US" sz="16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aiml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 algorithm works to predict the student grade</a:t>
            </a:r>
          </a:p>
          <a:p>
            <a:pPr marL="0" indent="0" algn="l"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98" y="498634"/>
            <a:ext cx="6282452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Performance &amp; Key Predictors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32698" y="1054434"/>
            <a:ext cx="7878604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After training and evaluating various models, we identify the most effective one and understand which features drive grade predictions.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2698" y="2003227"/>
            <a:ext cx="3848933" cy="2710220"/>
          </a:xfrm>
          <a:prstGeom prst="roundRect">
            <a:avLst>
              <a:gd name="adj" fmla="val 10005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1055" y="2191583"/>
            <a:ext cx="542330" cy="542330"/>
          </a:xfrm>
          <a:prstGeom prst="roundRect">
            <a:avLst>
              <a:gd name="adj" fmla="val 16858897"/>
            </a:avLst>
          </a:prstGeom>
          <a:solidFill>
            <a:srgbClr val="626C3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0" y="2340650"/>
            <a:ext cx="243959" cy="243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1055" y="2825442"/>
            <a:ext cx="323242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Best Model: Gradient Boosting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21055" y="3305532"/>
            <a:ext cx="3472220" cy="1156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Gradient Boosting Regressor consistently outperforms other models, achieving the lowest RMSE and highest R² score.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4662368" y="2003227"/>
            <a:ext cx="3848933" cy="2710220"/>
          </a:xfrm>
          <a:prstGeom prst="roundRect">
            <a:avLst>
              <a:gd name="adj" fmla="val 10005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50725" y="2191583"/>
            <a:ext cx="542330" cy="542330"/>
          </a:xfrm>
          <a:prstGeom prst="roundRect">
            <a:avLst>
              <a:gd name="adj" fmla="val 16858897"/>
            </a:avLst>
          </a:prstGeom>
          <a:solidFill>
            <a:srgbClr val="83792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911" y="2340650"/>
            <a:ext cx="243959" cy="2439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0725" y="2870046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Metrics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4850725" y="3227475"/>
            <a:ext cx="3472220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R² Score: 0.8123 (explains 81.23% of variance)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4850725" y="3902318"/>
            <a:ext cx="3472220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RMSE: 1.25 points (average prediction error)</a:t>
            </a: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632698" y="4894183"/>
            <a:ext cx="7878604" cy="2836664"/>
          </a:xfrm>
          <a:prstGeom prst="roundRect">
            <a:avLst>
              <a:gd name="adj" fmla="val 9559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821055" y="5082540"/>
            <a:ext cx="542330" cy="542330"/>
          </a:xfrm>
          <a:prstGeom prst="roundRect">
            <a:avLst>
              <a:gd name="adj" fmla="val 16858897"/>
            </a:avLst>
          </a:prstGeom>
          <a:solidFill>
            <a:srgbClr val="E8AF3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240" y="5231606"/>
            <a:ext cx="243959" cy="24395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726890" y="5258585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Features</a:t>
            </a:r>
            <a:endParaRPr lang="en-US" sz="2800" dirty="0"/>
          </a:p>
        </p:txBody>
      </p:sp>
      <p:sp>
        <p:nvSpPr>
          <p:cNvPr id="20" name="Text 14"/>
          <p:cNvSpPr/>
          <p:nvPr/>
        </p:nvSpPr>
        <p:spPr>
          <a:xfrm>
            <a:off x="821055" y="5850805"/>
            <a:ext cx="750189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Previous grades (G1, G2)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821055" y="6292319"/>
            <a:ext cx="750189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Study time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821055" y="6744984"/>
            <a:ext cx="750189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Absences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821055" y="7242253"/>
            <a:ext cx="750189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Family support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0"/>
          <p:cNvSpPr/>
          <p:nvPr/>
        </p:nvSpPr>
        <p:spPr>
          <a:xfrm>
            <a:off x="396835" y="7360348"/>
            <a:ext cx="453628" cy="698659"/>
          </a:xfrm>
          <a:prstGeom prst="roundRect">
            <a:avLst>
              <a:gd name="adj" fmla="val 36002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396835" y="311825"/>
            <a:ext cx="292358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 &amp; Future Directions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96835" y="732919"/>
            <a:ext cx="9025945" cy="334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predictive model offers actionable insights for educators, enabling targeted interventions and fostering student success.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067206"/>
            <a:ext cx="4959787" cy="314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4386694"/>
            <a:ext cx="17229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Student Risk Distribution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396835" y="4697685"/>
            <a:ext cx="505611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model categorizes students into risk groups, allowing for tailored support. High-risk students need immediate attention, while moderate-risk students can benefit from extra resources.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96835" y="5736335"/>
            <a:ext cx="453628" cy="698659"/>
          </a:xfrm>
          <a:prstGeom prst="roundRect">
            <a:avLst>
              <a:gd name="adj" fmla="val 36002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639" y="7775638"/>
            <a:ext cx="170021" cy="1700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3811" y="58496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 Risk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963811" y="6140195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Immediate intervention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396835" y="6548342"/>
            <a:ext cx="453628" cy="698659"/>
          </a:xfrm>
          <a:prstGeom prst="roundRect">
            <a:avLst>
              <a:gd name="adj" fmla="val 36002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639" y="6199346"/>
            <a:ext cx="170021" cy="1700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811" y="66616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Moderate Risk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963811" y="6952202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Extra support recommended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639" y="7011352"/>
            <a:ext cx="170021" cy="1700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3811" y="74736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Safe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963811" y="7764208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Monitor to maintain performance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037426" y="121098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Takeaways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037426" y="153698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Early identification of at-risk students.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7037426" y="185843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Improved resource allocation for student support.</a:t>
            </a: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7037426" y="22022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Insights into factors influencing academic success.</a:t>
            </a:r>
            <a:endParaRPr lang="en-US" dirty="0"/>
          </a:p>
        </p:txBody>
      </p:sp>
      <p:sp>
        <p:nvSpPr>
          <p:cNvPr id="23" name="Text 17"/>
          <p:cNvSpPr/>
          <p:nvPr/>
        </p:nvSpPr>
        <p:spPr>
          <a:xfrm>
            <a:off x="7037426" y="258621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7037426" y="292335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Integrate the model into existing educational platforms.</a:t>
            </a:r>
            <a:endParaRPr lang="en-US" dirty="0"/>
          </a:p>
        </p:txBody>
      </p:sp>
      <p:sp>
        <p:nvSpPr>
          <p:cNvPr id="25" name="Text 19"/>
          <p:cNvSpPr/>
          <p:nvPr/>
        </p:nvSpPr>
        <p:spPr>
          <a:xfrm>
            <a:off x="7037426" y="33340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Continuously refine the model with new data and features.</a:t>
            </a:r>
            <a:endParaRPr lang="en-US" dirty="0"/>
          </a:p>
        </p:txBody>
      </p:sp>
      <p:sp>
        <p:nvSpPr>
          <p:cNvPr id="26" name="Text 20"/>
          <p:cNvSpPr/>
          <p:nvPr/>
        </p:nvSpPr>
        <p:spPr>
          <a:xfrm>
            <a:off x="7037426" y="37223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Develop personalized intervention strategies based on risk levels.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04630F-9F95-9648-34D9-F8260736DE6E}"/>
              </a:ext>
            </a:extLst>
          </p:cNvPr>
          <p:cNvSpPr/>
          <p:nvPr/>
        </p:nvSpPr>
        <p:spPr>
          <a:xfrm>
            <a:off x="12672394" y="7445693"/>
            <a:ext cx="1862253" cy="734865"/>
          </a:xfrm>
          <a:prstGeom prst="roundRect">
            <a:avLst/>
          </a:prstGeom>
          <a:solidFill>
            <a:srgbClr val="FDEC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8578" y="4092089"/>
            <a:ext cx="5858376" cy="3987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627</Words>
  <Application>Microsoft Office PowerPoint</Application>
  <PresentationFormat>Custom</PresentationFormat>
  <Paragraphs>74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Brygada 1918</vt:lpstr>
      <vt:lpstr>Brygada 1918 Light</vt:lpstr>
      <vt:lpstr>Arial</vt:lpstr>
      <vt:lpstr>Brygada 1918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Sayan Pal</cp:lastModifiedBy>
  <cp:revision>5</cp:revision>
  <dcterms:created xsi:type="dcterms:W3CDTF">2025-11-15T13:58:35Z</dcterms:created>
  <dcterms:modified xsi:type="dcterms:W3CDTF">2025-11-15T14:48:57Z</dcterms:modified>
</cp:coreProperties>
</file>